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152" r:id="rId9"/>
    <p:sldId id="2041" r:id="rId10"/>
    <p:sldId id="2153" r:id="rId11"/>
    <p:sldId id="2099" r:id="rId12"/>
    <p:sldId id="2162" r:id="rId13"/>
    <p:sldId id="2129" r:id="rId14"/>
    <p:sldId id="2049" r:id="rId15"/>
    <p:sldId id="2102" r:id="rId16"/>
    <p:sldId id="2109" r:id="rId17"/>
    <p:sldId id="2179" r:id="rId18"/>
    <p:sldId id="2185" r:id="rId19"/>
    <p:sldId id="2186" r:id="rId20"/>
    <p:sldId id="2180" r:id="rId21"/>
    <p:sldId id="2187" r:id="rId22"/>
    <p:sldId id="2164" r:id="rId23"/>
    <p:sldId id="2110" r:id="rId24"/>
    <p:sldId id="2166" r:id="rId25"/>
    <p:sldId id="2188" r:id="rId26"/>
    <p:sldId id="2165" r:id="rId27"/>
    <p:sldId id="2171" r:id="rId28"/>
    <p:sldId id="2172" r:id="rId29"/>
    <p:sldId id="2167" r:id="rId30"/>
    <p:sldId id="2191" r:id="rId31"/>
    <p:sldId id="2190" r:id="rId32"/>
    <p:sldId id="2189" r:id="rId33"/>
    <p:sldId id="2182" r:id="rId34"/>
    <p:sldId id="2168" r:id="rId35"/>
    <p:sldId id="2169" r:id="rId36"/>
    <p:sldId id="2174" r:id="rId37"/>
    <p:sldId id="2173" r:id="rId38"/>
    <p:sldId id="2175" r:id="rId39"/>
    <p:sldId id="2177" r:id="rId40"/>
    <p:sldId id="2178" r:id="rId41"/>
    <p:sldId id="2176" r:id="rId42"/>
    <p:sldId id="2192" r:id="rId43"/>
    <p:sldId id="2193" r:id="rId44"/>
    <p:sldId id="2183" r:id="rId45"/>
    <p:sldId id="2184" r:id="rId46"/>
    <p:sldId id="2161" r:id="rId47"/>
    <p:sldId id="2163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92D050"/>
    <a:srgbClr val="1D1D1A"/>
    <a:srgbClr val="EBF1DE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QoyypYTz2U" TargetMode="External"/><Relationship Id="rId13" Type="http://schemas.openxmlformats.org/officeDocument/2006/relationships/hyperlink" Target="https://baijiahao.baidu.com/s?id=1762327109978922365&amp;wfr=spider&amp;for=pc" TargetMode="External"/><Relationship Id="rId3" Type="http://schemas.openxmlformats.org/officeDocument/2006/relationships/hyperlink" Target="https://mp.weixin.qq.com/s/XK6-p6ocjq5XXx5AvGD9Lg" TargetMode="External"/><Relationship Id="rId7" Type="http://schemas.openxmlformats.org/officeDocument/2006/relationships/hyperlink" Target="https://blog.csdn.net/df12138/article/details/127045083" TargetMode="External"/><Relationship Id="rId12" Type="http://schemas.openxmlformats.org/officeDocument/2006/relationships/hyperlink" Target="https://www.top500.org/news/google-reveals-major-upgrade-and-expanded-role-for-tpu/" TargetMode="External"/><Relationship Id="rId2" Type="http://schemas.openxmlformats.org/officeDocument/2006/relationships/hyperlink" Target="https://mp.weixin.qq.com/s/xq4G52YA4xo20X0Jo1KRm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zhihu.com/question/594797182" TargetMode="External"/><Relationship Id="rId11" Type="http://schemas.openxmlformats.org/officeDocument/2006/relationships/hyperlink" Target="https://cacm.acm.org/magazines/2020/7/245702-a-domain-specific-supercomputer-for-training-deep-neural-networks/fulltext?mobile=false" TargetMode="External"/><Relationship Id="rId5" Type="http://schemas.openxmlformats.org/officeDocument/2006/relationships/hyperlink" Target="https://unwire.pro/2018/01/06/google-ai-and-tpu/news/" TargetMode="External"/><Relationship Id="rId10" Type="http://schemas.openxmlformats.org/officeDocument/2006/relationships/hyperlink" Target="https://www.cnblogs.com/sea-wind/p/10993958.html" TargetMode="External"/><Relationship Id="rId4" Type="http://schemas.openxmlformats.org/officeDocument/2006/relationships/hyperlink" Target="https://www.nextplatform.com/2022/10/11/deep-dive-on-googles-exascale-tpuv4-ai-systems/" TargetMode="External"/><Relationship Id="rId9" Type="http://schemas.openxmlformats.org/officeDocument/2006/relationships/hyperlink" Target="https://zhuanlan.zhihu.com/p/564158324" TargetMode="External"/><Relationship Id="rId14" Type="http://schemas.openxmlformats.org/officeDocument/2006/relationships/hyperlink" Target="https://baijiahao.baidu.com/s?id=1762787905708085293&amp;wfr=spider&amp;for=p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TPU4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产品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 anchor="ctr"/>
          <a:lstStyle/>
          <a:p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 </a:t>
            </a:r>
            <a:r>
              <a:rPr lang="zh-CN" altLang="en-US" sz="1800" dirty="0"/>
              <a:t>是 </a:t>
            </a:r>
            <a:r>
              <a:rPr lang="en-US" altLang="zh-CN" sz="1800" dirty="0"/>
              <a:t>Google</a:t>
            </a:r>
            <a:r>
              <a:rPr lang="zh-CN" altLang="en-US" sz="1800" dirty="0"/>
              <a:t> </a:t>
            </a:r>
            <a:r>
              <a:rPr lang="en-US" altLang="zh-CN" sz="1800" dirty="0"/>
              <a:t>TPU</a:t>
            </a:r>
            <a:r>
              <a:rPr lang="zh-CN" altLang="en-US" sz="1800" dirty="0"/>
              <a:t> 系列计算引擎的真正升级，工艺从 </a:t>
            </a:r>
            <a:r>
              <a:rPr lang="en-US" altLang="zh-CN" sz="1800" dirty="0"/>
              <a:t>16 </a:t>
            </a:r>
            <a:r>
              <a:rPr lang="zh-CN" altLang="en-US" sz="1800" dirty="0"/>
              <a:t>纳米缩小到 </a:t>
            </a:r>
            <a:r>
              <a:rPr lang="en-US" altLang="zh-CN" sz="1800" dirty="0"/>
              <a:t>7 </a:t>
            </a:r>
            <a:r>
              <a:rPr lang="zh-CN" altLang="en-US" sz="1800" dirty="0"/>
              <a:t>纳米。</a:t>
            </a:r>
            <a:r>
              <a:rPr lang="en-US" altLang="zh-CN" sz="1800" dirty="0"/>
              <a:t>MXU </a:t>
            </a:r>
            <a:r>
              <a:rPr lang="zh-CN" altLang="en-US" sz="1800" dirty="0"/>
              <a:t>的数量翻了一番，缓存内存增加了 </a:t>
            </a:r>
            <a:r>
              <a:rPr lang="en-US" altLang="zh-CN" sz="1800" dirty="0"/>
              <a:t>9 </a:t>
            </a:r>
            <a:r>
              <a:rPr lang="zh-CN" altLang="en-US" sz="1800" dirty="0"/>
              <a:t>倍至 </a:t>
            </a:r>
            <a:r>
              <a:rPr lang="en-US" altLang="zh-CN" sz="1800" dirty="0"/>
              <a:t>244 MB</a:t>
            </a:r>
            <a:r>
              <a:rPr lang="zh-CN" altLang="en-US" sz="1800" dirty="0"/>
              <a:t>，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内存带宽增加了 </a:t>
            </a:r>
            <a:r>
              <a:rPr lang="en-US" altLang="zh-CN" sz="1800" dirty="0"/>
              <a:t>33% </a:t>
            </a:r>
            <a:r>
              <a:rPr lang="zh-CN" altLang="en-US" sz="1800" dirty="0"/>
              <a:t>至 </a:t>
            </a:r>
            <a:r>
              <a:rPr lang="en-US" altLang="zh-CN" sz="1800" dirty="0"/>
              <a:t>1.2 TB/s</a:t>
            </a:r>
            <a:r>
              <a:rPr lang="zh-CN" altLang="en-US" sz="1800" dirty="0"/>
              <a:t>，可惜 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内存容量保持不变 </a:t>
            </a:r>
            <a:r>
              <a:rPr lang="en-US" altLang="zh-CN" sz="1800" dirty="0"/>
              <a:t>32 GB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TPUv4 </a:t>
            </a:r>
            <a:r>
              <a:rPr lang="zh-CN" altLang="en-US" sz="1800" dirty="0"/>
              <a:t>首次亮相的新 </a:t>
            </a:r>
            <a:r>
              <a:rPr lang="en-US" altLang="zh-CN" sz="1800" dirty="0">
                <a:highlight>
                  <a:srgbClr val="FFFF00"/>
                </a:highlight>
              </a:rPr>
              <a:t>3D torus</a:t>
            </a:r>
            <a:r>
              <a:rPr lang="zh-CN" altLang="en-US" sz="1800" dirty="0">
                <a:highlight>
                  <a:srgbClr val="FFFF00"/>
                </a:highlight>
              </a:rPr>
              <a:t> 互联方式</a:t>
            </a:r>
            <a:r>
              <a:rPr lang="zh-CN" altLang="en-US" sz="1800" dirty="0"/>
              <a:t>，紧密耦合 </a:t>
            </a:r>
            <a:r>
              <a:rPr lang="en-US" altLang="zh-CN" sz="1800" dirty="0"/>
              <a:t>4,096 </a:t>
            </a:r>
            <a:r>
              <a:rPr lang="zh-CN" altLang="en-US" sz="1800" dirty="0"/>
              <a:t>个 </a:t>
            </a:r>
            <a:r>
              <a:rPr lang="en-US" altLang="zh-CN" sz="1800" dirty="0"/>
              <a:t>TPUv4 </a:t>
            </a:r>
            <a:r>
              <a:rPr lang="zh-CN" altLang="en-US" sz="1800" dirty="0"/>
              <a:t>引擎，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总计提供 </a:t>
            </a:r>
            <a:r>
              <a:rPr lang="en-US" altLang="zh-CN" sz="1800" dirty="0"/>
              <a:t>1.126 exaflops </a:t>
            </a:r>
            <a:r>
              <a:rPr lang="zh-CN" altLang="en-US" sz="1800" dirty="0"/>
              <a:t>的 </a:t>
            </a:r>
            <a:r>
              <a:rPr lang="en-US" altLang="zh-CN" sz="1800" dirty="0"/>
              <a:t>BF16 </a:t>
            </a:r>
            <a:r>
              <a:rPr lang="zh-CN" altLang="en-US" sz="1800" dirty="0"/>
              <a:t>峰值算力。</a:t>
            </a:r>
            <a:endParaRPr lang="en-US" altLang="zh-CN" sz="1800" dirty="0"/>
          </a:p>
          <a:p>
            <a:r>
              <a:rPr lang="zh-CN" altLang="en-US" sz="1800" dirty="0"/>
              <a:t>稀疏结构硬件专门通过 </a:t>
            </a:r>
            <a:r>
              <a:rPr lang="en-US" altLang="zh-CN" sz="1800" dirty="0">
                <a:highlight>
                  <a:srgbClr val="FFFF00"/>
                </a:highlight>
              </a:rPr>
              <a:t>Sparse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Core</a:t>
            </a:r>
            <a:r>
              <a:rPr lang="zh-CN" altLang="en-US" sz="1800" dirty="0">
                <a:highlight>
                  <a:srgbClr val="FFFF00"/>
                </a:highlight>
              </a:rPr>
              <a:t> 支持</a:t>
            </a:r>
            <a:r>
              <a:rPr lang="zh-CN" altLang="en-US" sz="1800" dirty="0"/>
              <a:t>，基于</a:t>
            </a:r>
            <a:r>
              <a:rPr lang="en-US" altLang="zh-CN" sz="1800" dirty="0"/>
              <a:t>TPUv4</a:t>
            </a:r>
            <a:r>
              <a:rPr lang="zh-CN" altLang="en-US" sz="1800" dirty="0"/>
              <a:t>改良的自有 </a:t>
            </a:r>
            <a:r>
              <a:rPr lang="en-US" altLang="zh-CN" sz="1800" dirty="0"/>
              <a:t>Transformer</a:t>
            </a:r>
            <a:r>
              <a:rPr lang="zh-CN" altLang="en-US" sz="1800" dirty="0"/>
              <a:t> 模型结构。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Embedding</a:t>
            </a:r>
            <a:r>
              <a:rPr lang="zh-CN" altLang="en-US" b="1" dirty="0"/>
              <a:t> 处理离散型分类特征（</a:t>
            </a:r>
            <a:r>
              <a:rPr lang="en-US" altLang="zh-CN" b="1" dirty="0"/>
              <a:t>Categorical Features</a:t>
            </a:r>
            <a:r>
              <a:rPr lang="zh-CN" altLang="en-US" b="1" dirty="0"/>
              <a:t>），是稀疏化的典型计算范式。</a:t>
            </a:r>
            <a:r>
              <a:rPr lang="en-US" altLang="zh-CN" dirty="0"/>
              <a:t>NLP/</a:t>
            </a:r>
            <a:r>
              <a:rPr lang="zh-CN" altLang="en-US" dirty="0"/>
              <a:t>搜推算法仅支持字符串形式输入（单词短语 </a:t>
            </a:r>
            <a:r>
              <a:rPr lang="en-US" altLang="zh-CN" dirty="0"/>
              <a:t>Prompt/instruct</a:t>
            </a:r>
            <a:r>
              <a:rPr lang="zh-CN" altLang="en-US" dirty="0"/>
              <a:t>），表示为离散的稀疏向量特征，稀疏特征不适合映射到硬件上的矩阵乘法单元进行</a:t>
            </a:r>
            <a:r>
              <a:rPr lang="en-US" altLang="zh-CN" dirty="0"/>
              <a:t>Tensor</a:t>
            </a:r>
            <a:r>
              <a:rPr lang="zh-CN" altLang="en-US" dirty="0"/>
              <a:t>计算，更像是哈希表。</a:t>
            </a:r>
            <a:endParaRPr lang="en-US" altLang="zh-CN" dirty="0"/>
          </a:p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0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</a:t>
            </a:r>
            <a:r>
              <a:rPr lang="zh-CN" altLang="en-US" dirty="0"/>
              <a:t>搜推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10808-7539-AE40-842B-D01CF9BB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0" y="2904796"/>
            <a:ext cx="11268701" cy="3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(NLP)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8EA23-91D6-1242-B66D-C3F92895A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39" y="1262032"/>
            <a:ext cx="4289740" cy="5031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CD7E98-BC77-884E-B6B4-988DB656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9" y="1262033"/>
            <a:ext cx="3175185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500EA-8E84-384A-8605-8BE5ADAC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：支持 </a:t>
            </a:r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26209-8681-DF47-B9C6-E555981B4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57209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搭配了一组独立</a:t>
            </a:r>
            <a:r>
              <a:rPr lang="en-US" altLang="zh-CN" dirty="0"/>
              <a:t>SC</a:t>
            </a:r>
            <a:r>
              <a:rPr lang="zh-CN" altLang="en-US" dirty="0"/>
              <a:t>（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）稀疏核，</a:t>
            </a:r>
            <a:r>
              <a:rPr lang="en-US" altLang="zh-CN" dirty="0"/>
              <a:t>8bit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，提供了极大的并行化灵活度。可以让超大的 </a:t>
            </a:r>
            <a:r>
              <a:rPr lang="en-US" altLang="zh-CN" dirty="0"/>
              <a:t>Transformer embedding layer</a:t>
            </a:r>
            <a:r>
              <a:rPr lang="zh-CN" altLang="en-US" dirty="0"/>
              <a:t> 分布展开在大集群中计算。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D1C8D7-0427-D740-A4D8-39A5EF10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6" y="2428528"/>
            <a:ext cx="7357241" cy="4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82D14F-14B1-5344-8B2D-E7D2343C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：核心架构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F7E56-B42F-4642-BB91-76F405274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sz="1800" dirty="0"/>
              <a:t>SC</a:t>
            </a:r>
            <a:r>
              <a:rPr lang="zh-CN" altLang="en-US" sz="1800" dirty="0"/>
              <a:t> 能够快速访问 </a:t>
            </a:r>
            <a:r>
              <a:rPr lang="en-US" altLang="zh-CN" sz="1800" dirty="0"/>
              <a:t>HBM</a:t>
            </a:r>
            <a:r>
              <a:rPr lang="zh-CN" altLang="en-US" sz="1800" dirty="0"/>
              <a:t> （类似于 </a:t>
            </a:r>
            <a:r>
              <a:rPr lang="en-US" altLang="zh-CN" sz="1800" dirty="0" err="1"/>
              <a:t>GPUDirect</a:t>
            </a:r>
            <a:r>
              <a:rPr lang="zh-CN" altLang="en-US" sz="1800" dirty="0"/>
              <a:t>），增加了独立 </a:t>
            </a:r>
            <a:r>
              <a:rPr lang="en-US" altLang="zh-CN" sz="1800" dirty="0"/>
              <a:t>fetch,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scVPU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flush</a:t>
            </a:r>
            <a:r>
              <a:rPr lang="zh-CN" altLang="en-US" sz="1800" dirty="0"/>
              <a:t> 等处理单元，以便让数据高效传送到稀疏特征缓存</a:t>
            </a:r>
            <a:r>
              <a:rPr lang="en-US" altLang="zh-CN" sz="1800" dirty="0"/>
              <a:t>2.5MB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Spmem</a:t>
            </a:r>
            <a:r>
              <a:rPr lang="zh-CN" altLang="en-US" sz="1800" dirty="0"/>
              <a:t>（</a:t>
            </a:r>
            <a:r>
              <a:rPr lang="en-US" altLang="zh-CN" sz="1800" dirty="0"/>
              <a:t>Sparse</a:t>
            </a:r>
            <a:r>
              <a:rPr lang="zh-CN" altLang="en-US" sz="1800" dirty="0"/>
              <a:t> </a:t>
            </a:r>
            <a:r>
              <a:rPr lang="en-US" altLang="zh-CN" sz="1800" dirty="0"/>
              <a:t>Mem</a:t>
            </a:r>
            <a:r>
              <a:rPr lang="zh-CN" altLang="en-US" sz="1800" dirty="0"/>
              <a:t>），搭配可编程 </a:t>
            </a:r>
            <a:r>
              <a:rPr lang="en-US" altLang="zh-CN" sz="1800" dirty="0"/>
              <a:t>8bit</a:t>
            </a:r>
            <a:r>
              <a:rPr lang="zh-CN" altLang="en-US" sz="1800" dirty="0"/>
              <a:t> </a:t>
            </a:r>
            <a:r>
              <a:rPr lang="en-US" altLang="zh-CN" sz="1800" dirty="0"/>
              <a:t>SIMD</a:t>
            </a:r>
            <a:r>
              <a:rPr lang="zh-CN" altLang="en-US" sz="1800" dirty="0"/>
              <a:t> 单元（</a:t>
            </a:r>
            <a:r>
              <a:rPr lang="en-US" altLang="zh-CN" sz="1800" dirty="0" err="1"/>
              <a:t>scVPU</a:t>
            </a:r>
            <a:r>
              <a:rPr lang="zh-CN" altLang="en-US" sz="1800" dirty="0"/>
              <a:t>）可以快速计算稀疏数据。每块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芯片有 </a:t>
            </a:r>
            <a:r>
              <a:rPr lang="en-US" altLang="zh-CN" sz="1800" dirty="0"/>
              <a:t>4</a:t>
            </a:r>
            <a:r>
              <a:rPr lang="zh-CN" altLang="en-US" sz="1800" dirty="0"/>
              <a:t> 个 </a:t>
            </a:r>
            <a:r>
              <a:rPr lang="en-US" altLang="zh-CN" sz="1800" dirty="0"/>
              <a:t>SC</a:t>
            </a:r>
            <a:r>
              <a:rPr lang="zh-CN" altLang="en-US" sz="1800" dirty="0"/>
              <a:t> 核心，每个 </a:t>
            </a:r>
            <a:r>
              <a:rPr lang="en-US" altLang="zh-CN" sz="1800" dirty="0"/>
              <a:t>SC</a:t>
            </a:r>
            <a:r>
              <a:rPr lang="zh-CN" altLang="en-US" sz="1800" dirty="0"/>
              <a:t> 构成</a:t>
            </a:r>
            <a:r>
              <a:rPr lang="en-US" altLang="zh-CN" sz="1800" dirty="0"/>
              <a:t>16</a:t>
            </a:r>
            <a:r>
              <a:rPr lang="zh-CN" altLang="en-US" sz="1800" dirty="0"/>
              <a:t> 个 </a:t>
            </a:r>
            <a:r>
              <a:rPr lang="en-US" altLang="zh-CN" sz="1800" dirty="0"/>
              <a:t>tiles</a:t>
            </a:r>
            <a:r>
              <a:rPr lang="zh-CN" altLang="en-US" sz="1800" dirty="0"/>
              <a:t>。额外还有一些支持</a:t>
            </a:r>
            <a:r>
              <a:rPr lang="en-US" altLang="zh-CN" sz="1800" dirty="0"/>
              <a:t>DMA</a:t>
            </a:r>
            <a:r>
              <a:rPr lang="zh-CN" altLang="en-US" sz="1800" dirty="0"/>
              <a:t>、</a:t>
            </a:r>
            <a:r>
              <a:rPr lang="en-US" altLang="zh-CN" sz="1800" dirty="0"/>
              <a:t>Sort</a:t>
            </a:r>
            <a:r>
              <a:rPr lang="zh-CN" altLang="en-US" sz="1800" dirty="0"/>
              <a:t>、</a:t>
            </a:r>
            <a:r>
              <a:rPr lang="en-US" altLang="zh-CN" sz="1800" dirty="0"/>
              <a:t>SR</a:t>
            </a:r>
            <a:r>
              <a:rPr lang="zh-CN" altLang="en-US" sz="1800" dirty="0"/>
              <a:t>、</a:t>
            </a:r>
            <a:r>
              <a:rPr lang="en-US" altLang="zh-CN" sz="1800" dirty="0"/>
              <a:t>Fork</a:t>
            </a:r>
            <a:r>
              <a:rPr lang="zh-CN" altLang="en-US" sz="1800" dirty="0"/>
              <a:t>等操作的处理单元。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E2F263-FCB4-2742-8119-9191ECF0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9" y="2931799"/>
            <a:ext cx="7630664" cy="34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35AF9-EC3C-E440-9575-9952FD45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CCA4BA-471C-244D-8348-559BA14B3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484393" cy="4994910"/>
          </a:xfrm>
        </p:spPr>
        <p:txBody>
          <a:bodyPr/>
          <a:lstStyle/>
          <a:p>
            <a:r>
              <a:rPr lang="en-US" altLang="zh-CN" dirty="0"/>
              <a:t> 3D torus</a:t>
            </a:r>
            <a:r>
              <a:rPr lang="zh-CN" altLang="en-US" dirty="0"/>
              <a:t>互联，它具有更多的带宽和更高的基数，它可以紧密耦合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引擎，总计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计算。端口连接交换机 </a:t>
            </a:r>
            <a:r>
              <a:rPr lang="en-US" altLang="zh-CN" dirty="0"/>
              <a:t>6 Tb/sec </a:t>
            </a:r>
            <a:r>
              <a:rPr lang="zh-CN" altLang="en-US" dirty="0"/>
              <a:t>，用作网络接口卡和 </a:t>
            </a:r>
            <a:r>
              <a:rPr lang="en-US" altLang="zh-CN" dirty="0"/>
              <a:t>3D </a:t>
            </a:r>
            <a:r>
              <a:rPr lang="zh-CN" altLang="en-US" dirty="0"/>
              <a:t>环面网络的基础。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11F75-64D6-6543-B646-FC6D3A58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1360170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671" y="1399472"/>
            <a:ext cx="6002848" cy="4059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</a:t>
            </a:r>
            <a:r>
              <a:rPr lang="zh-CN" altLang="en-US" dirty="0"/>
              <a:t>，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VM)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</a:t>
            </a:r>
            <a:r>
              <a:rPr lang="zh-CN" altLang="en-US" dirty="0"/>
              <a:t>， </a:t>
            </a:r>
            <a:r>
              <a:rPr lang="en-US" altLang="zh-CN" dirty="0"/>
              <a:t>4-cube)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</a:t>
            </a:r>
            <a:r>
              <a:rPr lang="zh-CN" altLang="en-US" dirty="0"/>
              <a:t>，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pod)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marL="239106" lvl="1" indent="0">
              <a:lnSpc>
                <a:spcPct val="120000"/>
              </a:lnSpc>
              <a:buNone/>
            </a:pPr>
            <a:r>
              <a:rPr lang="zh-CN" altLang="en-US" dirty="0"/>
              <a:t>立方体切片大小是计算核心数，而不是芯片数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753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形态</a:t>
            </a:r>
          </a:p>
        </p:txBody>
      </p:sp>
    </p:spTree>
    <p:extLst>
      <p:ext uri="{BB962C8B-B14F-4D97-AF65-F5344CB8AC3E}">
        <p14:creationId xmlns:p14="http://schemas.microsoft.com/office/powerpoint/2010/main" val="384554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A11AF-3A28-704B-BD30-952F3906DB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C70C24-D7E0-2F4F-87E3-66BCB10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3"/>
            <a:ext cx="10963473" cy="1011969"/>
          </a:xfrm>
        </p:spPr>
        <p:txBody>
          <a:bodyPr/>
          <a:lstStyle/>
          <a:p>
            <a:r>
              <a:rPr lang="en-US" altLang="zh-CN" dirty="0"/>
              <a:t>TPU v4: An Optically Reconfigurable Supercomputer for Machine Learning with Hardware Support for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7A03E-2232-BE44-9D9A-4B065FFDA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858616"/>
            <a:ext cx="10963473" cy="4496463"/>
          </a:xfrm>
        </p:spPr>
        <p:txBody>
          <a:bodyPr/>
          <a:lstStyle/>
          <a:p>
            <a:r>
              <a:rPr lang="zh-CN" altLang="en-US" dirty="0"/>
              <a:t>通过光互联可重配置（</a:t>
            </a:r>
            <a:r>
              <a:rPr lang="en-US" altLang="zh-CN" dirty="0"/>
              <a:t>Optically Reconfigurable</a:t>
            </a:r>
            <a:r>
              <a:rPr lang="zh-CN" altLang="en-US" dirty="0"/>
              <a:t>）机器学习超级计算机 </a:t>
            </a:r>
            <a:r>
              <a:rPr lang="en-US" altLang="zh-CN" dirty="0"/>
              <a:t>POD</a:t>
            </a:r>
            <a:r>
              <a:rPr lang="zh-CN" altLang="en-US" dirty="0"/>
              <a:t>，由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单芯片组成的</a:t>
            </a:r>
            <a:r>
              <a:rPr lang="en-US" altLang="zh-CN" dirty="0"/>
              <a:t>AI</a:t>
            </a:r>
            <a:r>
              <a:rPr lang="zh-CN" altLang="en-US" dirty="0"/>
              <a:t>计算集群，可释放高达</a:t>
            </a:r>
            <a:r>
              <a:rPr lang="en-US" altLang="zh-CN" dirty="0"/>
              <a:t>1exaflop</a:t>
            </a:r>
            <a:r>
              <a:rPr lang="zh-CN" altLang="en-US" dirty="0"/>
              <a:t>（每秒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次方浮点运算）的算力，超过了目前全球运算速度最快的超级计算机（富岳）。</a:t>
            </a:r>
            <a:endParaRPr lang="en-US" altLang="zh-CN" dirty="0"/>
          </a:p>
          <a:p>
            <a:r>
              <a:rPr lang="zh-CN" altLang="en-US" b="1" dirty="0"/>
              <a:t>关键要素：</a:t>
            </a:r>
            <a:r>
              <a:rPr lang="zh-CN" altLang="en-US" dirty="0"/>
              <a:t>通过光电路交换机（</a:t>
            </a:r>
            <a:r>
              <a:rPr lang="en-US" altLang="zh-CN" dirty="0"/>
              <a:t>Optical Circuit Switching</a:t>
            </a:r>
            <a:r>
              <a:rPr lang="zh-CN" altLang="en-US" dirty="0"/>
              <a:t>，</a:t>
            </a:r>
            <a:r>
              <a:rPr lang="en-US" altLang="zh-CN" dirty="0"/>
              <a:t>OCS</a:t>
            </a:r>
            <a:r>
              <a:rPr lang="zh-CN" altLang="en-US" dirty="0"/>
              <a:t>），</a:t>
            </a:r>
            <a:r>
              <a:rPr lang="en-US" altLang="zh-CN" dirty="0"/>
              <a:t>POD</a:t>
            </a:r>
            <a:r>
              <a:rPr lang="zh-CN" altLang="en-US" dirty="0"/>
              <a:t>可以动态重新配置芯片之间的连接，避免出现问题并实时调整以提高性能。</a:t>
            </a:r>
            <a:endParaRPr lang="en-US" altLang="zh-CN" dirty="0"/>
          </a:p>
          <a:p>
            <a:r>
              <a:rPr lang="zh-CN" altLang="en-US" b="1" dirty="0"/>
              <a:t>成功案例：</a:t>
            </a:r>
            <a:r>
              <a:rPr lang="en-US" altLang="zh-CN" dirty="0"/>
              <a:t>5400</a:t>
            </a:r>
            <a:r>
              <a:rPr lang="zh-CN" altLang="en-US" dirty="0"/>
              <a:t>亿参数 </a:t>
            </a:r>
            <a:r>
              <a:rPr lang="en-US" altLang="zh-CN" dirty="0"/>
              <a:t>PaLM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PaLM2</a:t>
            </a:r>
            <a:r>
              <a:rPr lang="zh-CN" altLang="en-US" dirty="0"/>
              <a:t> 使用两个 </a:t>
            </a:r>
            <a:r>
              <a:rPr lang="en-US" altLang="zh-CN" dirty="0"/>
              <a:t>TPUv4 POD</a:t>
            </a:r>
            <a:r>
              <a:rPr lang="zh-CN" altLang="en-US" dirty="0"/>
              <a:t> 训练 </a:t>
            </a:r>
            <a:r>
              <a:rPr lang="en-US" altLang="zh-CN" dirty="0"/>
              <a:t>64</a:t>
            </a:r>
            <a:r>
              <a:rPr lang="zh-CN" altLang="en-US" dirty="0"/>
              <a:t> 天。</a:t>
            </a:r>
          </a:p>
        </p:txBody>
      </p:sp>
    </p:spTree>
    <p:extLst>
      <p:ext uri="{BB962C8B-B14F-4D97-AF65-F5344CB8AC3E}">
        <p14:creationId xmlns:p14="http://schemas.microsoft.com/office/powerpoint/2010/main" val="49517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1BDA72-7654-BD47-9247-46C4CC22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46F62-D20A-384D-B438-2C8A20545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37193" cy="4994910"/>
          </a:xfrm>
        </p:spPr>
        <p:txBody>
          <a:bodyPr/>
          <a:lstStyle/>
          <a:p>
            <a:r>
              <a:rPr lang="zh-CN" altLang="en-US" b="1" dirty="0"/>
              <a:t>组成方式：</a:t>
            </a:r>
            <a:r>
              <a:rPr lang="zh-CN" altLang="en-US" dirty="0"/>
              <a:t>将</a:t>
            </a:r>
            <a:r>
              <a:rPr lang="en-US" altLang="zh-CN" dirty="0"/>
              <a:t>4x4x4</a:t>
            </a:r>
            <a:r>
              <a:rPr lang="zh-CN" altLang="en-US" dirty="0"/>
              <a:t>（</a:t>
            </a:r>
            <a:r>
              <a:rPr lang="en-US" altLang="zh-CN" dirty="0"/>
              <a:t>64</a:t>
            </a:r>
            <a:r>
              <a:rPr lang="zh-CN" altLang="en-US" dirty="0"/>
              <a:t>）个 </a:t>
            </a:r>
            <a:r>
              <a:rPr lang="en-US" altLang="zh-CN" dirty="0"/>
              <a:t>TPU v4</a:t>
            </a:r>
            <a:r>
              <a:rPr lang="zh-CN" altLang="en-US" dirty="0"/>
              <a:t> 芯片互联在一起，形成一个立方体结构（</a:t>
            </a:r>
            <a:r>
              <a:rPr lang="en-US" altLang="zh-CN" dirty="0"/>
              <a:t>Cube</a:t>
            </a:r>
            <a:r>
              <a:rPr lang="zh-CN" altLang="en-US" dirty="0"/>
              <a:t>）。再把 </a:t>
            </a:r>
            <a:r>
              <a:rPr lang="en-US" altLang="zh-CN" dirty="0"/>
              <a:t>4x4x4</a:t>
            </a:r>
            <a:r>
              <a:rPr lang="zh-CN" altLang="en-US" dirty="0"/>
              <a:t> </a:t>
            </a:r>
            <a:r>
              <a:rPr lang="en-US" altLang="zh-CN" dirty="0"/>
              <a:t>Cube</a:t>
            </a:r>
            <a:r>
              <a:rPr lang="zh-CN" altLang="en-US" dirty="0"/>
              <a:t> 用 </a:t>
            </a:r>
            <a:r>
              <a:rPr lang="en-US" altLang="zh-CN" dirty="0"/>
              <a:t>OCS</a:t>
            </a:r>
            <a:r>
              <a:rPr lang="zh-CN" altLang="en-US" dirty="0"/>
              <a:t> 连在一起形成一个总共有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 v4</a:t>
            </a:r>
            <a:r>
              <a:rPr lang="zh-CN" altLang="en-US" dirty="0"/>
              <a:t> 超级计算机。</a:t>
            </a:r>
            <a:endParaRPr lang="en-US" altLang="zh-CN" dirty="0"/>
          </a:p>
          <a:p>
            <a:r>
              <a:rPr lang="zh-CN" altLang="en-US" b="1" dirty="0"/>
              <a:t>拓扑结构：</a:t>
            </a:r>
            <a:r>
              <a:rPr lang="zh-CN" altLang="en-US" dirty="0"/>
              <a:t>每节点连接到网格中的六个相邻节点（上</a:t>
            </a:r>
            <a:r>
              <a:rPr lang="en-US" altLang="zh-CN" dirty="0"/>
              <a:t>-</a:t>
            </a:r>
            <a:r>
              <a:rPr lang="zh-CN" altLang="en-US" dirty="0"/>
              <a:t>下</a:t>
            </a:r>
            <a:r>
              <a:rPr lang="en-US" altLang="zh-CN" dirty="0"/>
              <a:t>-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右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-</a:t>
            </a:r>
            <a:r>
              <a:rPr lang="zh-CN" altLang="en-US" dirty="0"/>
              <a:t>后），在</a:t>
            </a:r>
            <a:r>
              <a:rPr lang="en-US" altLang="zh-CN" dirty="0"/>
              <a:t>X-Y-Z</a:t>
            </a:r>
            <a:r>
              <a:rPr lang="zh-CN" altLang="en-US" dirty="0"/>
              <a:t>三个维度中形成一个闭环。高度互联结构，节点会在三个维度上形成一个连续循环。因此称为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AB7C2-C135-FE41-8215-18DC3D487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199" y="1459732"/>
            <a:ext cx="5459366" cy="47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4C8EFE-7835-C948-A372-EA881274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拓扑结构：迎来光互联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631C8-347E-A640-B851-8BF5986EA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物理距离较近 </a:t>
            </a:r>
            <a:r>
              <a:rPr lang="en-US" altLang="zh-CN" dirty="0"/>
              <a:t>Cube</a:t>
            </a:r>
            <a:r>
              <a:rPr lang="zh-CN" altLang="en-US" dirty="0"/>
              <a:t> 内可以用常规的</a:t>
            </a:r>
            <a:r>
              <a:rPr lang="zh-CN" altLang="en-US" dirty="0">
                <a:solidFill>
                  <a:srgbClr val="C00000"/>
                </a:solidFill>
              </a:rPr>
              <a:t>电互联</a:t>
            </a:r>
            <a:r>
              <a:rPr lang="zh-CN" altLang="en-US" dirty="0"/>
              <a:t>（</a:t>
            </a:r>
            <a:r>
              <a:rPr lang="en-US" altLang="zh-CN" dirty="0"/>
              <a:t>ICI</a:t>
            </a:r>
            <a:r>
              <a:rPr lang="zh-CN" altLang="en-US" dirty="0"/>
              <a:t>）方法连接，距离较远 </a:t>
            </a:r>
            <a:r>
              <a:rPr lang="en-US" altLang="zh-CN" dirty="0"/>
              <a:t>Cube</a:t>
            </a:r>
            <a:r>
              <a:rPr lang="zh-CN" altLang="en-US" dirty="0"/>
              <a:t> 间就必须使用</a:t>
            </a:r>
            <a:r>
              <a:rPr lang="zh-CN" altLang="en-US" dirty="0">
                <a:solidFill>
                  <a:srgbClr val="C00000"/>
                </a:solidFill>
              </a:rPr>
              <a:t>光互连</a:t>
            </a:r>
            <a:r>
              <a:rPr lang="zh-CN" altLang="en-US" dirty="0"/>
              <a:t>。原因就在于在如此大规模的超级计算机中，芯片间互联很大程度上决定整体计算效率；如果数据互联效率不够高的话，很多时候芯片都在等待来自其他芯片数据到达以开始计算。</a:t>
            </a:r>
            <a:endParaRPr lang="en-US" altLang="zh-CN" dirty="0"/>
          </a:p>
          <a:p>
            <a:r>
              <a:rPr lang="zh-CN" altLang="en-US" dirty="0"/>
              <a:t>为了避免</a:t>
            </a:r>
            <a:r>
              <a:rPr lang="zh-CN" altLang="en-US" dirty="0">
                <a:solidFill>
                  <a:srgbClr val="C00000"/>
                </a:solidFill>
              </a:rPr>
              <a:t>计算等通信</a:t>
            </a:r>
            <a:r>
              <a:rPr lang="zh-CN" altLang="en-US" dirty="0"/>
              <a:t>，必须确保芯片之间互联高带宽，低延迟。而光互连对于物理距离较远的芯片就成为了首选。</a:t>
            </a:r>
            <a:r>
              <a:rPr lang="en-US" altLang="zh-CN" dirty="0"/>
              <a:t>OCS</a:t>
            </a:r>
            <a:r>
              <a:rPr lang="zh-CN" altLang="en-US" dirty="0"/>
              <a:t> 由 </a:t>
            </a:r>
            <a:r>
              <a:rPr lang="en-US" altLang="zh-CN" dirty="0"/>
              <a:t>64</a:t>
            </a:r>
            <a:r>
              <a:rPr lang="zh-CN" altLang="en-US" dirty="0"/>
              <a:t> 颗 </a:t>
            </a:r>
            <a:r>
              <a:rPr lang="en-US" altLang="zh-CN" dirty="0"/>
              <a:t>TPU</a:t>
            </a:r>
            <a:r>
              <a:rPr lang="zh-CN" altLang="en-US" dirty="0"/>
              <a:t> 构成一组 </a:t>
            </a:r>
            <a:r>
              <a:rPr lang="en-US" altLang="zh-CN" dirty="0"/>
              <a:t>Slice</a:t>
            </a:r>
            <a:r>
              <a:rPr lang="zh-CN" altLang="en-US" dirty="0"/>
              <a:t> 间互连，实现了 </a:t>
            </a:r>
            <a:r>
              <a:rPr lang="en-US" altLang="zh-CN" dirty="0"/>
              <a:t>Pod</a:t>
            </a:r>
            <a:r>
              <a:rPr lang="zh-CN" altLang="en-US" dirty="0"/>
              <a:t> 内 </a:t>
            </a:r>
            <a:r>
              <a:rPr lang="en-US" altLang="zh-CN" dirty="0"/>
              <a:t>Slice</a:t>
            </a:r>
            <a:r>
              <a:rPr lang="zh-CN" altLang="en-US" dirty="0"/>
              <a:t> 间全光互连（</a:t>
            </a:r>
            <a:r>
              <a:rPr lang="en-US" altLang="zh-CN" dirty="0"/>
              <a:t>4096 TPUs</a:t>
            </a:r>
            <a:r>
              <a:rPr lang="zh-CN" altLang="en-US" dirty="0"/>
              <a:t>）；当然也可用于</a:t>
            </a:r>
            <a:r>
              <a:rPr lang="en-US" altLang="zh-CN" dirty="0"/>
              <a:t>Pod</a:t>
            </a:r>
            <a:r>
              <a:rPr lang="zh-CN" altLang="en-US" dirty="0"/>
              <a:t>之间互连。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34FAA-EF35-E947-9966-BECE9ABB1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23" y="4559695"/>
            <a:ext cx="10420515" cy="147407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97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42EB7F-E9CC-8145-9B09-09795302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C2AF0-EBAC-3241-B005-5CF7369FA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171109" cy="4994910"/>
          </a:xfrm>
        </p:spPr>
        <p:txBody>
          <a:bodyPr anchor="ctr"/>
          <a:lstStyle/>
          <a:p>
            <a:r>
              <a:rPr lang="en-US" altLang="zh-CN" dirty="0"/>
              <a:t>Cube</a:t>
            </a:r>
            <a:r>
              <a:rPr lang="zh-CN" altLang="en-US" dirty="0"/>
              <a:t> 要实现 </a:t>
            </a:r>
            <a:r>
              <a:rPr lang="en-US" altLang="zh-CN" dirty="0"/>
              <a:t>6 </a:t>
            </a:r>
            <a:r>
              <a:rPr lang="zh-CN" altLang="en-US" dirty="0"/>
              <a:t>面连接，每个面需要 </a:t>
            </a:r>
            <a:r>
              <a:rPr lang="en-US" altLang="zh-CN" dirty="0"/>
              <a:t>16 </a:t>
            </a:r>
            <a:r>
              <a:rPr lang="zh-CN" altLang="en-US" dirty="0"/>
              <a:t>条链路，每个块总共有 </a:t>
            </a:r>
            <a:r>
              <a:rPr lang="en-US" altLang="zh-CN" dirty="0"/>
              <a:t>96 </a:t>
            </a:r>
            <a:r>
              <a:rPr lang="zh-CN" altLang="en-US" dirty="0"/>
              <a:t>条光链路连接到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要提供 </a:t>
            </a:r>
            <a:r>
              <a:rPr lang="en-US" altLang="zh-CN" dirty="0"/>
              <a:t>3D </a:t>
            </a:r>
            <a:r>
              <a:rPr lang="zh-CN" altLang="en-US" dirty="0"/>
              <a:t>环面链接，相对侧的连接必须连接到相同的 </a:t>
            </a:r>
            <a:r>
              <a:rPr lang="en-US" altLang="zh-CN" dirty="0"/>
              <a:t>OCS</a:t>
            </a:r>
            <a:r>
              <a:rPr lang="zh-CN" altLang="en-US" dirty="0"/>
              <a:t>。因此，每个 </a:t>
            </a:r>
            <a:r>
              <a:rPr lang="en-US" altLang="zh-CN" dirty="0"/>
              <a:t>Cube</a:t>
            </a:r>
            <a:r>
              <a:rPr lang="zh-CN" altLang="en-US" dirty="0"/>
              <a:t> 连接到 </a:t>
            </a:r>
            <a:r>
              <a:rPr lang="en-US" altLang="zh-CN" dirty="0"/>
              <a:t>6 × 16 ÷ 2 = 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连接来自 </a:t>
            </a:r>
            <a:r>
              <a:rPr lang="en-US" altLang="zh-CN" dirty="0"/>
              <a:t>64 </a:t>
            </a:r>
            <a:r>
              <a:rPr lang="zh-CN" altLang="en-US" dirty="0"/>
              <a:t>个 </a:t>
            </a:r>
            <a:r>
              <a:rPr lang="en-US" altLang="zh-CN" dirty="0"/>
              <a:t>Cube</a:t>
            </a:r>
            <a:r>
              <a:rPr lang="zh-CN" altLang="en-US" dirty="0"/>
              <a:t> 的 </a:t>
            </a:r>
            <a:r>
              <a:rPr lang="en-US" altLang="zh-CN" dirty="0"/>
              <a:t>48 </a:t>
            </a:r>
            <a:r>
              <a:rPr lang="zh-CN" altLang="en-US" dirty="0"/>
              <a:t>对光缆，总共并联 </a:t>
            </a:r>
            <a:r>
              <a:rPr lang="en-US" altLang="zh-CN" dirty="0"/>
              <a:t>4096 </a:t>
            </a:r>
            <a:r>
              <a:rPr lang="zh-CN" altLang="en-US" dirty="0"/>
              <a:t>个 </a:t>
            </a:r>
            <a:r>
              <a:rPr lang="en-US" altLang="zh-CN" dirty="0"/>
              <a:t>TPU v4 </a:t>
            </a:r>
            <a:r>
              <a:rPr lang="zh-CN" altLang="en-US" dirty="0"/>
              <a:t>芯片。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2480D-1894-AA43-B86F-EC93E90F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71" y="1494643"/>
            <a:ext cx="5469937" cy="44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FF0D60-0115-C145-AC0D-E1843ABD8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比的，就是钞能力</a:t>
            </a:r>
          </a:p>
        </p:txBody>
      </p:sp>
    </p:spTree>
    <p:extLst>
      <p:ext uri="{BB962C8B-B14F-4D97-AF65-F5344CB8AC3E}">
        <p14:creationId xmlns:p14="http://schemas.microsoft.com/office/powerpoint/2010/main" val="284117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3F85E3-3CBA-A142-BDD7-79DDAFF59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837" y="2702993"/>
            <a:ext cx="3857216" cy="3596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C1467F-7216-434B-AA9A-ACB67DDF33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658" y="2702993"/>
            <a:ext cx="2260180" cy="3607506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5A2ED29-45FD-5540-8042-F59B6315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06D607-3949-724C-BB9F-23AE43F16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68" y="1221945"/>
            <a:ext cx="10963473" cy="1319235"/>
          </a:xfrm>
        </p:spPr>
        <p:txBody>
          <a:bodyPr/>
          <a:lstStyle/>
          <a:p>
            <a:r>
              <a:rPr lang="en-US" altLang="zh-CN" sz="1800" dirty="0"/>
              <a:t>DGX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 搭配第四代 </a:t>
            </a:r>
            <a:r>
              <a:rPr lang="en-US" altLang="zh-CN" sz="1800" dirty="0"/>
              <a:t>NVLink/NVSwitch</a:t>
            </a:r>
            <a:r>
              <a:rPr lang="zh-CN" altLang="en-US" sz="1800" dirty="0"/>
              <a:t> 最多可以连接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node</a:t>
            </a:r>
            <a:r>
              <a:rPr lang="zh-CN" altLang="en-US" sz="1800" dirty="0"/>
              <a:t> 总 </a:t>
            </a:r>
            <a:r>
              <a:rPr lang="en-US" altLang="zh-CN" sz="1800" dirty="0"/>
              <a:t>256</a:t>
            </a:r>
            <a:r>
              <a:rPr lang="zh-CN" altLang="en-US" sz="1800" dirty="0"/>
              <a:t> 颗 </a:t>
            </a:r>
            <a:r>
              <a:rPr lang="en-US" altLang="zh-CN" sz="1800" dirty="0"/>
              <a:t>H100</a:t>
            </a:r>
            <a:r>
              <a:rPr lang="zh-CN" altLang="en-US" sz="1800" dirty="0"/>
              <a:t> 芯片，并实现每颗</a:t>
            </a:r>
            <a:r>
              <a:rPr lang="en-US" altLang="zh-CN" sz="1800" dirty="0"/>
              <a:t>GPU 900G/s</a:t>
            </a:r>
            <a:r>
              <a:rPr lang="zh-CN" altLang="en-US" sz="1800" dirty="0"/>
              <a:t>的互连带宽。</a:t>
            </a:r>
            <a:r>
              <a:rPr lang="en-US" altLang="zh-CN" sz="1800" dirty="0"/>
              <a:t>NV</a:t>
            </a:r>
            <a:r>
              <a:rPr lang="zh-CN" altLang="en-US" sz="1800" dirty="0"/>
              <a:t> 每机架 </a:t>
            </a:r>
            <a:r>
              <a:rPr lang="en-US" altLang="zh-CN" sz="1800" dirty="0"/>
              <a:t>4</a:t>
            </a:r>
            <a:r>
              <a:rPr lang="zh-CN" altLang="en-US" sz="1800" dirty="0"/>
              <a:t>台 </a:t>
            </a:r>
            <a:r>
              <a:rPr lang="en-US" altLang="zh-CN" sz="1800" dirty="0"/>
              <a:t>DGX</a:t>
            </a:r>
            <a:r>
              <a:rPr lang="zh-CN" altLang="en-US" sz="1800" dirty="0"/>
              <a:t>（共 </a:t>
            </a:r>
            <a:r>
              <a:rPr lang="en-US" altLang="zh-CN" sz="1800" dirty="0"/>
              <a:t>32</a:t>
            </a:r>
            <a:r>
              <a:rPr lang="zh-CN" altLang="en-US" sz="1800" dirty="0"/>
              <a:t> 颗 </a:t>
            </a:r>
            <a:r>
              <a:rPr lang="en-US" altLang="zh-CN" sz="1800" dirty="0"/>
              <a:t>H100 GPU</a:t>
            </a:r>
            <a:r>
              <a:rPr lang="zh-CN" altLang="en-US" sz="1800" dirty="0"/>
              <a:t>），机架内</a:t>
            </a:r>
            <a:r>
              <a:rPr lang="en-US" altLang="zh-CN" sz="1800" dirty="0"/>
              <a:t>/</a:t>
            </a:r>
            <a:r>
              <a:rPr lang="zh-CN" altLang="en-US" sz="1800" dirty="0"/>
              <a:t>外需要光纤连接。</a:t>
            </a:r>
            <a:r>
              <a:rPr lang="en-US" altLang="zh-CN" sz="1800" b="1" dirty="0"/>
              <a:t>NV</a:t>
            </a:r>
            <a:r>
              <a:rPr lang="zh-CN" altLang="en-US" sz="1800" b="1" dirty="0"/>
              <a:t>的每机架算力密度相对更小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更窄，且需要更多的收发激光器和光纤线材，网络成本高。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552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D8FEFB-552D-624F-A04D-C9E274F6E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358" y="2700422"/>
            <a:ext cx="3181950" cy="3599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FB9256-5D0F-F345-846A-FCCFD3890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2652694"/>
            <a:ext cx="3474112" cy="3646892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3E7FB6A-24E9-D242-B048-55C7DF8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DD1930-F234-D945-86D7-1EA23317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989625"/>
          </a:xfrm>
        </p:spPr>
        <p:txBody>
          <a:bodyPr/>
          <a:lstStyle/>
          <a:p>
            <a:r>
              <a:rPr lang="en-US" altLang="zh-CN" dirty="0"/>
              <a:t>NV</a:t>
            </a:r>
            <a:r>
              <a:rPr lang="zh-CN" altLang="en-US" dirty="0"/>
              <a:t> 部署</a:t>
            </a:r>
            <a:r>
              <a:rPr lang="en-US" altLang="zh-CN" dirty="0"/>
              <a:t>4096</a:t>
            </a:r>
            <a:r>
              <a:rPr lang="zh-CN" altLang="en-US" dirty="0"/>
              <a:t>颗</a:t>
            </a:r>
            <a:r>
              <a:rPr lang="en-US" altLang="zh-CN" dirty="0"/>
              <a:t>GPU</a:t>
            </a:r>
            <a:r>
              <a:rPr lang="zh-CN" altLang="en-US" dirty="0"/>
              <a:t>集群，必须切分成更多个 </a:t>
            </a:r>
            <a:r>
              <a:rPr lang="en-US" altLang="zh-CN" dirty="0" err="1"/>
              <a:t>SuperPod</a:t>
            </a:r>
            <a:r>
              <a:rPr lang="zh-CN" altLang="en-US" dirty="0"/>
              <a:t> 并独立规划互连网络层，中间完成多层交换，集群内总计需要采购大约</a:t>
            </a:r>
            <a:r>
              <a:rPr lang="en-US" altLang="zh-CN" dirty="0"/>
              <a:t>568</a:t>
            </a:r>
            <a:r>
              <a:rPr lang="zh-CN" altLang="en-US" dirty="0"/>
              <a:t>个 </a:t>
            </a:r>
            <a:r>
              <a:rPr lang="en-US" altLang="zh-CN" dirty="0" err="1"/>
              <a:t>Infiniband</a:t>
            </a:r>
            <a:r>
              <a:rPr lang="en-US" altLang="zh-CN" dirty="0"/>
              <a:t> Switch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0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D8C206-E302-5749-9C8A-48B457B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EB218-C7AA-0E41-8341-673597E26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385361"/>
          </a:xfrm>
        </p:spPr>
        <p:txBody>
          <a:bodyPr/>
          <a:lstStyle/>
          <a:p>
            <a:r>
              <a:rPr lang="en-US" altLang="zh-CN" sz="1800" dirty="0"/>
              <a:t>TPU 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在</a:t>
            </a:r>
            <a:r>
              <a:rPr lang="en-US" altLang="zh-CN" sz="1800" dirty="0"/>
              <a:t>ICI</a:t>
            </a:r>
            <a:r>
              <a:rPr lang="zh-CN" altLang="en-US" sz="1800" dirty="0"/>
              <a:t>网络内部 </a:t>
            </a:r>
            <a:r>
              <a:rPr lang="en-US" altLang="zh-CN" sz="1800" dirty="0"/>
              <a:t>64</a:t>
            </a:r>
            <a:r>
              <a:rPr lang="zh-CN" altLang="en-US" sz="1800" dirty="0"/>
              <a:t> 颗 </a:t>
            </a:r>
            <a:r>
              <a:rPr lang="en-US" altLang="zh-CN" sz="1800" dirty="0"/>
              <a:t>TPU+16</a:t>
            </a:r>
            <a:r>
              <a:rPr lang="zh-CN" altLang="en-US" sz="1800" dirty="0"/>
              <a:t> 颗 </a:t>
            </a:r>
            <a:r>
              <a:rPr lang="en-US" altLang="zh-CN" sz="1800" dirty="0"/>
              <a:t>CPU</a:t>
            </a:r>
            <a:r>
              <a:rPr lang="zh-CN" altLang="en-US" sz="1800" dirty="0"/>
              <a:t> 为一组（</a:t>
            </a:r>
            <a:r>
              <a:rPr lang="en-US" altLang="zh-CN" sz="1800" dirty="0"/>
              <a:t>TPU Slice</a:t>
            </a:r>
            <a:r>
              <a:rPr lang="zh-CN" altLang="en-US" sz="1800" dirty="0"/>
              <a:t>），通过直连铜缆连接在</a:t>
            </a:r>
            <a:r>
              <a:rPr lang="en-US" altLang="zh-CN" sz="1800" dirty="0"/>
              <a:t>4^3 Cube</a:t>
            </a:r>
            <a:r>
              <a:rPr lang="zh-CN" altLang="en-US" sz="1800" dirty="0"/>
              <a:t> 里面，</a:t>
            </a:r>
            <a:r>
              <a:rPr lang="en-US" altLang="zh-CN" sz="1800" dirty="0"/>
              <a:t>ICI</a:t>
            </a:r>
            <a:r>
              <a:rPr lang="zh-CN" altLang="en-US" sz="1800" dirty="0"/>
              <a:t>网络之外为</a:t>
            </a:r>
            <a:r>
              <a:rPr lang="en-US" altLang="zh-CN" sz="1800" dirty="0"/>
              <a:t>OCS</a:t>
            </a:r>
            <a:r>
              <a:rPr lang="zh-CN" altLang="en-US" sz="1800" dirty="0"/>
              <a:t>光学背板互连；</a:t>
            </a:r>
            <a:r>
              <a:rPr lang="en-US" altLang="zh-CN" sz="1800" dirty="0"/>
              <a:t>TPU</a:t>
            </a:r>
            <a:r>
              <a:rPr lang="zh-CN" altLang="en-US" sz="1800" dirty="0"/>
              <a:t> 集群</a:t>
            </a:r>
            <a:r>
              <a:rPr lang="en-US" altLang="zh-CN" sz="1800" dirty="0"/>
              <a:t>48</a:t>
            </a:r>
            <a:r>
              <a:rPr lang="zh-CN" altLang="en-US" sz="1800" dirty="0"/>
              <a:t> 个 </a:t>
            </a:r>
            <a:r>
              <a:rPr lang="en-US" altLang="zh-CN" sz="1800" dirty="0"/>
              <a:t>OCS Switch</a:t>
            </a:r>
            <a:r>
              <a:rPr lang="zh-CN" altLang="en-US" sz="1800" dirty="0"/>
              <a:t> 可在单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内部署 </a:t>
            </a:r>
            <a:r>
              <a:rPr lang="en-US" altLang="zh-CN" sz="1800" dirty="0"/>
              <a:t>4096</a:t>
            </a:r>
            <a:r>
              <a:rPr lang="zh-CN" altLang="en-US" sz="1800" dirty="0"/>
              <a:t> 颗 </a:t>
            </a:r>
            <a:r>
              <a:rPr lang="en-US" altLang="zh-CN" sz="1800" dirty="0"/>
              <a:t>TPU</a:t>
            </a:r>
            <a:r>
              <a:rPr lang="zh-CN" altLang="en-US" sz="1800" dirty="0"/>
              <a:t>。</a:t>
            </a:r>
            <a:r>
              <a:rPr lang="zh-CN" altLang="en-US" sz="1800" b="1" dirty="0"/>
              <a:t>算力密度、同等级带宽下的网络复杂度对比，以及互连设备成本开销的对比较低。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C9714-4E34-0B48-992E-6691AAE9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2" y="306602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DED385-3095-B346-A820-3E18F67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6A230-294F-4347-A2D5-1EE3A6B2C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818965"/>
          </a:xfrm>
        </p:spPr>
        <p:txBody>
          <a:bodyPr/>
          <a:lstStyle/>
          <a:p>
            <a:r>
              <a:rPr lang="zh-CN" altLang="en-US" sz="1800" dirty="0"/>
              <a:t>与超级计算机一样，工作负载由不同规模的算力承担，称为切片：</a:t>
            </a:r>
            <a:r>
              <a:rPr lang="en-US" altLang="zh-CN" sz="1800" dirty="0"/>
              <a:t>64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128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256 </a:t>
            </a:r>
            <a:r>
              <a:rPr lang="zh-CN" altLang="en-US" sz="1800" dirty="0"/>
              <a:t>芯片等。与 </a:t>
            </a:r>
            <a:r>
              <a:rPr lang="en-US" altLang="zh-CN" sz="1800" dirty="0"/>
              <a:t>Infiniband </a:t>
            </a:r>
            <a:r>
              <a:rPr lang="zh-CN" altLang="en-US" sz="1800" dirty="0"/>
              <a:t>相比，</a:t>
            </a:r>
            <a:r>
              <a:rPr lang="en-US" altLang="zh-CN" sz="1800" dirty="0"/>
              <a:t>OCS </a:t>
            </a:r>
            <a:r>
              <a:rPr lang="zh-CN" altLang="en-US" sz="1800" dirty="0"/>
              <a:t>的成本更低、功耗更低、速度更快，成本不到系统成本的 </a:t>
            </a:r>
            <a:r>
              <a:rPr lang="en-US" altLang="zh-CN" sz="1800" dirty="0"/>
              <a:t>5%</a:t>
            </a:r>
            <a:r>
              <a:rPr lang="zh-CN" altLang="en-US" sz="1800" dirty="0"/>
              <a:t>，功率不到系统功率的 </a:t>
            </a:r>
            <a:r>
              <a:rPr lang="en-US" altLang="zh-CN" sz="1800" dirty="0"/>
              <a:t>3%</a:t>
            </a:r>
            <a:r>
              <a:rPr lang="zh-CN" altLang="en-US" sz="1800" dirty="0"/>
              <a:t>。每个 </a:t>
            </a:r>
            <a:r>
              <a:rPr lang="en-US" altLang="zh-CN" sz="1800" dirty="0"/>
              <a:t>TPU v4 </a:t>
            </a:r>
            <a:r>
              <a:rPr lang="zh-CN" altLang="en-US" sz="1800" dirty="0"/>
              <a:t>都包含 </a:t>
            </a:r>
            <a:r>
              <a:rPr lang="en-US" altLang="zh-CN" sz="1800" dirty="0"/>
              <a:t>SparseCores </a:t>
            </a:r>
            <a:r>
              <a:rPr lang="zh-CN" altLang="en-US" sz="1800" dirty="0"/>
              <a:t>数据流处理器，可将依赖嵌入的模型加速 </a:t>
            </a:r>
            <a:r>
              <a:rPr lang="en-US" altLang="zh-CN" sz="1800" dirty="0"/>
              <a:t>5 </a:t>
            </a:r>
            <a:r>
              <a:rPr lang="zh-CN" altLang="en-US" sz="1800" dirty="0"/>
              <a:t>至 </a:t>
            </a:r>
            <a:r>
              <a:rPr lang="en-US" altLang="zh-CN" sz="1800" dirty="0"/>
              <a:t>7 </a:t>
            </a:r>
            <a:r>
              <a:rPr lang="zh-CN" altLang="en-US" sz="1800" dirty="0"/>
              <a:t>倍，但仅使用 </a:t>
            </a:r>
            <a:r>
              <a:rPr lang="en-US" altLang="zh-CN" sz="1800" dirty="0"/>
              <a:t>5% </a:t>
            </a:r>
            <a:r>
              <a:rPr lang="zh-CN" altLang="en-US" sz="1800" dirty="0"/>
              <a:t>的裸片面积和功耗。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E9BB80-C472-0A48-A828-5EB7F939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3" y="317913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A47A62-D8E3-3D40-82A7-DAB30E68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测评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43E09-CDAD-564D-A560-8FBB7BB2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0679"/>
            <a:ext cx="10963473" cy="1000261"/>
          </a:xfrm>
        </p:spPr>
        <p:txBody>
          <a:bodyPr/>
          <a:lstStyle/>
          <a:p>
            <a:r>
              <a:rPr lang="zh-CN" altLang="en-US" dirty="0"/>
              <a:t>在使用可配置光互连（以及光路开关）时，假设芯片可靠率在</a:t>
            </a:r>
            <a:r>
              <a:rPr lang="en-US" altLang="zh-CN" dirty="0"/>
              <a:t>99%</a:t>
            </a:r>
            <a:r>
              <a:rPr lang="zh-CN" altLang="en-US" dirty="0"/>
              <a:t>的情况下，其整体系统的平均性能提升比不使</a:t>
            </a:r>
            <a:r>
              <a:rPr lang="en-US" altLang="zh-CN" dirty="0"/>
              <a:t>OCS</a:t>
            </a:r>
            <a:r>
              <a:rPr lang="zh-CN" altLang="en-US" dirty="0"/>
              <a:t>可高达</a:t>
            </a:r>
            <a:r>
              <a:rPr lang="en-US" altLang="zh-CN" dirty="0"/>
              <a:t>6</a:t>
            </a:r>
            <a:r>
              <a:rPr lang="zh-CN" altLang="en-US" dirty="0"/>
              <a:t>倍，可见光互连开关的重要性。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0FC27-0168-FA40-AC8A-7826682E9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68" y="2307180"/>
            <a:ext cx="6691426" cy="40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光电路交换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机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Optical Circuit Switching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4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5D26A-47FD-CD4A-A738-DB2F1087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光路开关芯片 </a:t>
            </a:r>
            <a:r>
              <a:rPr lang="en-US" altLang="zh-CN" dirty="0"/>
              <a:t>Palomar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CB3DA-7D64-6D43-8B91-28C00151F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3843"/>
            <a:ext cx="10963473" cy="4994910"/>
          </a:xfrm>
        </p:spPr>
        <p:txBody>
          <a:bodyPr/>
          <a:lstStyle/>
          <a:p>
            <a:r>
              <a:rPr lang="zh-CN" altLang="en-US" sz="1800" dirty="0"/>
              <a:t>使用的是基于 </a:t>
            </a:r>
            <a:r>
              <a:rPr lang="en-US" altLang="zh-CN" sz="1800" dirty="0"/>
              <a:t>MEMS</a:t>
            </a:r>
            <a:r>
              <a:rPr lang="zh-CN" altLang="en-US" sz="1800" dirty="0"/>
              <a:t> 反射镜阵列的技术，具体原理是使用一个 </a:t>
            </a:r>
            <a:r>
              <a:rPr lang="en-US" altLang="zh-CN" sz="1800" dirty="0"/>
              <a:t>2D MEMS</a:t>
            </a:r>
            <a:r>
              <a:rPr lang="zh-CN" altLang="en-US" sz="1800" dirty="0"/>
              <a:t> 反射镜阵列，通过控制反射镜的位置来调整光路，从而实现光路切换。使用 </a:t>
            </a:r>
            <a:r>
              <a:rPr lang="en-US" altLang="zh-CN" sz="1800" dirty="0"/>
              <a:t>MEMS</a:t>
            </a:r>
            <a:r>
              <a:rPr lang="zh-CN" altLang="en-US" sz="1800" dirty="0"/>
              <a:t> 光路开关芯片可以实现低损耗，低切换延迟（毫秒级别）、低功耗、低成本。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24B0D-33EF-AA4F-9239-47CCBD82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21" y="2522337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6659-F805-9840-83F3-FD81D8EB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MEMS</a:t>
            </a:r>
            <a:r>
              <a:rPr lang="zh-CN" altLang="en-US" dirty="0"/>
              <a:t> 阵列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EC76AA-68A8-6C42-85BA-11C032602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798430" cy="1574416"/>
          </a:xfrm>
        </p:spPr>
        <p:txBody>
          <a:bodyPr/>
          <a:lstStyle/>
          <a:p>
            <a:r>
              <a:rPr lang="en-US" altLang="zh-CN" dirty="0"/>
              <a:t>Palomar MEMS</a:t>
            </a:r>
            <a:r>
              <a:rPr lang="zh-CN" altLang="en-US" dirty="0"/>
              <a:t>反射镜封装的照片。在每个陶瓷封装内部是单个大型芯粒，芯粒里面有</a:t>
            </a:r>
            <a:r>
              <a:rPr lang="en-US" altLang="zh-CN" dirty="0"/>
              <a:t>176</a:t>
            </a:r>
            <a:r>
              <a:rPr lang="zh-CN" altLang="en-US" dirty="0"/>
              <a:t>个可单独控制的微反射镜。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1C7600-89EC-164C-9B34-C4DC8AB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" y="3065211"/>
            <a:ext cx="6131119" cy="3219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FEDF40-C114-6741-BA89-5D679B12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42" y="3167864"/>
            <a:ext cx="5693338" cy="31168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B7A882-4F99-924A-BAAD-397A210ADF6C}"/>
              </a:ext>
            </a:extLst>
          </p:cNvPr>
          <p:cNvSpPr/>
          <p:nvPr/>
        </p:nvSpPr>
        <p:spPr>
          <a:xfrm>
            <a:off x="6889897" y="1360169"/>
            <a:ext cx="4956359" cy="14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反射镜热成像：每个反射镜具有四个梳状驱动区域，用于在两个方向上旋转反射镜。</a:t>
            </a:r>
          </a:p>
        </p:txBody>
      </p:sp>
    </p:spTree>
    <p:extLst>
      <p:ext uri="{BB962C8B-B14F-4D97-AF65-F5344CB8AC3E}">
        <p14:creationId xmlns:p14="http://schemas.microsoft.com/office/powerpoint/2010/main" val="39456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DC7083-893F-CE42-BC7B-DD37A4D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1992F-4FCA-CF4F-85EA-1A4D5077A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18756" cy="4994910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 </a:t>
            </a:r>
            <a:r>
              <a:rPr kumimoji="1" lang="zh-CN" altLang="en-US" dirty="0">
                <a:solidFill>
                  <a:srgbClr val="C00000"/>
                </a:solidFill>
              </a:rPr>
              <a:t>光芯</a:t>
            </a:r>
            <a:r>
              <a:rPr kumimoji="1" lang="zh-CN" altLang="en-US" dirty="0"/>
              <a:t>设计和光路示意图，使用两个 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 反射镜阵列工作。由绿线指示的带内光信号路径，与带内信号路径叠加，</a:t>
            </a:r>
            <a:r>
              <a:rPr kumimoji="1" lang="en-US" altLang="zh-CN" dirty="0"/>
              <a:t>850nm</a:t>
            </a:r>
            <a:r>
              <a:rPr kumimoji="1" lang="zh-CN" altLang="en-US" dirty="0"/>
              <a:t>波长通道（红色）用于调节反射镜。</a:t>
            </a:r>
            <a:endParaRPr kumimoji="1" lang="en-US" altLang="zh-CN" dirty="0"/>
          </a:p>
          <a:p>
            <a:r>
              <a:rPr kumimoji="1" lang="zh-CN" altLang="en-US" dirty="0"/>
              <a:t>不需要光到电到光的转换或耗电的网络分组交换机，从而节省了电力。</a:t>
            </a:r>
          </a:p>
          <a:p>
            <a:r>
              <a:rPr kumimoji="1"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7BE7F-9CDE-A64F-A25F-715A9DC4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08" y="1360170"/>
            <a:ext cx="7480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6118AE-0139-DB4D-8D57-4A4A81E7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实物图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FAD8B-1B66-4548-BC99-32A7D159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100704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光芯照片，以及相应的关键部件：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）光纤准直器，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）相机模块，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）封装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阵列，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）注入模块，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）二向色分离器和组合器。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B16B6-15F1-A34D-B23F-0F2AF6D0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03" y="2405380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Palomar</a:t>
            </a:r>
            <a:r>
              <a:rPr lang="zh-CN" altLang="en-US" dirty="0"/>
              <a:t> </a:t>
            </a:r>
            <a:r>
              <a:rPr lang="en-US" altLang="zh-CN" dirty="0"/>
              <a:t>OCS</a:t>
            </a:r>
            <a:r>
              <a:rPr lang="zh-CN" altLang="en-US" dirty="0"/>
              <a:t>实物图。带有</a:t>
            </a:r>
            <a:r>
              <a:rPr lang="en-US" altLang="zh-CN" dirty="0"/>
              <a:t>CPU</a:t>
            </a:r>
            <a:r>
              <a:rPr lang="zh-CN" altLang="en-US" dirty="0"/>
              <a:t>板、电源、风扇和高压驱动器板的后机箱。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9010F-FD27-724E-B826-5B551A7D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99" y="2161926"/>
            <a:ext cx="9178964" cy="36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7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后机箱的后视图，显示</a:t>
            </a:r>
            <a:r>
              <a:rPr lang="en-US" altLang="zh-CN" dirty="0"/>
              <a:t>FRU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E802D-46B9-ED43-9F1B-A9C846B7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21" y="2225249"/>
            <a:ext cx="6896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思考与优缺点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91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6DBE-90EE-584D-A174-39A9418E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03ED2-9CC3-DF40-8BB5-5BEC43389B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低时延：</a:t>
            </a:r>
            <a:r>
              <a:rPr lang="en-US" altLang="zh-CN" dirty="0"/>
              <a:t>3D Tours</a:t>
            </a:r>
            <a:r>
              <a:rPr lang="zh-CN" altLang="en-US" dirty="0"/>
              <a:t> 因其相邻节点之间的短而直接的连线，可以换来更低的延迟；尤其当节点间需要运行那种密集</a:t>
            </a:r>
            <a:r>
              <a:rPr lang="en-US" altLang="zh-CN" dirty="0"/>
              <a:t>I/O</a:t>
            </a:r>
            <a:r>
              <a:rPr lang="zh-CN" altLang="en-US" dirty="0"/>
              <a:t>的、紧耦合的并行任务时特别有用。</a:t>
            </a:r>
          </a:p>
          <a:p>
            <a:r>
              <a:rPr lang="zh-CN" altLang="en-US" b="1" dirty="0"/>
              <a:t>低网络代价</a:t>
            </a:r>
            <a:r>
              <a:rPr lang="zh-CN" altLang="en-US" dirty="0"/>
              <a:t>：对于相同数量的节点，</a:t>
            </a:r>
            <a:r>
              <a:rPr lang="en-US" altLang="zh-CN" dirty="0"/>
              <a:t> 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拓扑网络直径低于 </a:t>
            </a:r>
            <a:r>
              <a:rPr lang="en-US" altLang="zh-CN" dirty="0"/>
              <a:t>Clos</a:t>
            </a:r>
            <a:r>
              <a:rPr lang="zh-CN" altLang="en-US" dirty="0"/>
              <a:t> 拓扑，两者相比之下，前者的交换机</a:t>
            </a:r>
            <a:r>
              <a:rPr lang="en-US" altLang="zh-CN" dirty="0"/>
              <a:t>/</a:t>
            </a:r>
            <a:r>
              <a:rPr lang="zh-CN" altLang="en-US" dirty="0"/>
              <a:t>线材</a:t>
            </a:r>
            <a:r>
              <a:rPr lang="en-US" altLang="zh-CN" dirty="0"/>
              <a:t>/</a:t>
            </a:r>
            <a:r>
              <a:rPr lang="zh-CN" altLang="en-US" dirty="0"/>
              <a:t>连接器的保有量更低，网络层次更少，节省硬件成本。</a:t>
            </a:r>
          </a:p>
          <a:p>
            <a:r>
              <a:rPr lang="zh-CN" altLang="en-US" b="1" dirty="0"/>
              <a:t>路由可重配</a:t>
            </a:r>
            <a:r>
              <a:rPr lang="zh-CN" altLang="en-US" dirty="0"/>
              <a:t>：</a:t>
            </a:r>
            <a:r>
              <a:rPr lang="en-US" altLang="zh-CN" dirty="0"/>
              <a:t>Google OCS</a:t>
            </a:r>
            <a:r>
              <a:rPr lang="zh-CN" altLang="en-US" dirty="0"/>
              <a:t>网络支持动态可重配路由，</a:t>
            </a:r>
            <a:r>
              <a:rPr lang="en-US" altLang="zh-CN" dirty="0"/>
              <a:t>Silic</a:t>
            </a:r>
            <a:r>
              <a:rPr lang="zh-CN" altLang="en-US" dirty="0"/>
              <a:t>集群在部署之后可以立即投入生产，无需等待整个网络收敛；并且这种特性更容易隔离</a:t>
            </a:r>
            <a:r>
              <a:rPr lang="en-US" altLang="zh-CN" dirty="0"/>
              <a:t>/</a:t>
            </a:r>
            <a:r>
              <a:rPr lang="zh-CN" altLang="en-US" dirty="0"/>
              <a:t>下线故障节点。</a:t>
            </a:r>
          </a:p>
          <a:p>
            <a:r>
              <a:rPr lang="zh-CN" altLang="en-US" b="1" dirty="0"/>
              <a:t>更好集群布局</a:t>
            </a:r>
            <a:r>
              <a:rPr lang="zh-CN" altLang="en-US" dirty="0"/>
              <a:t>：集群布局让物理连接上相临的节点间在逻辑上临近，让密集</a:t>
            </a:r>
            <a:r>
              <a:rPr lang="en-US" altLang="zh-CN" dirty="0"/>
              <a:t>I/O</a:t>
            </a:r>
            <a:r>
              <a:rPr lang="zh-CN" altLang="en-US" dirty="0"/>
              <a:t>通信、</a:t>
            </a:r>
            <a:r>
              <a:rPr lang="en-US" altLang="zh-CN" dirty="0"/>
              <a:t>data-flow</a:t>
            </a:r>
            <a:r>
              <a:rPr lang="zh-CN" altLang="en-US" dirty="0"/>
              <a:t>发生在局部流域，换来更低的通信开销；同时优化了延迟和功耗。这就是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将大集群逻辑切割成紧耦合的局部域，局部互连并共享作业。</a:t>
            </a:r>
          </a:p>
        </p:txBody>
      </p:sp>
    </p:spTree>
    <p:extLst>
      <p:ext uri="{BB962C8B-B14F-4D97-AF65-F5344CB8AC3E}">
        <p14:creationId xmlns:p14="http://schemas.microsoft.com/office/powerpoint/2010/main" val="408186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B47A6-5BF0-9545-8F88-75A3DED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1C5B5-5A21-1249-8DF7-7D24DA652D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系统成熟度低：</a:t>
            </a:r>
            <a:r>
              <a:rPr lang="en-US" altLang="zh-CN" dirty="0"/>
              <a:t>Clos</a:t>
            </a:r>
            <a:r>
              <a:rPr lang="zh-CN" altLang="en-US" dirty="0"/>
              <a:t>拓扑本身具备非阻塞特点，性能能够始终保持一致且可以预测，其所有输入</a:t>
            </a:r>
            <a:r>
              <a:rPr lang="en-US" altLang="zh-CN" dirty="0"/>
              <a:t>/</a:t>
            </a:r>
            <a:r>
              <a:rPr lang="zh-CN" altLang="en-US" dirty="0"/>
              <a:t>输出都是全带宽同时连接，无冲突无阻塞，这在</a:t>
            </a:r>
            <a:r>
              <a:rPr lang="en-US" altLang="zh-CN" dirty="0"/>
              <a:t>3D Tours</a:t>
            </a:r>
            <a:r>
              <a:rPr lang="zh-CN" altLang="en-US" dirty="0"/>
              <a:t> 拓扑中无法保证。</a:t>
            </a:r>
          </a:p>
          <a:p>
            <a:r>
              <a:rPr lang="zh-CN" altLang="en-US" b="1" dirty="0"/>
              <a:t>拓扑僵硬</a:t>
            </a:r>
            <a:r>
              <a:rPr lang="zh-CN" altLang="en-US" dirty="0"/>
              <a:t>：在</a:t>
            </a:r>
            <a:r>
              <a:rPr lang="en-US" altLang="zh-CN" dirty="0"/>
              <a:t>Clos</a:t>
            </a:r>
            <a:r>
              <a:rPr lang="zh-CN" altLang="en-US" dirty="0"/>
              <a:t>这种</a:t>
            </a:r>
            <a:r>
              <a:rPr lang="en-US" altLang="zh-CN" dirty="0"/>
              <a:t>Spine-Leaf</a:t>
            </a:r>
            <a:r>
              <a:rPr lang="zh-CN" altLang="en-US" dirty="0"/>
              <a:t>脊叶拓扑中，扩容新的叶交换机相对简单，无需更改当前架构；相比之下，扩缩</a:t>
            </a:r>
            <a:r>
              <a:rPr lang="en-US" altLang="zh-CN" dirty="0"/>
              <a:t>3D Tours</a:t>
            </a:r>
            <a:r>
              <a:rPr lang="zh-CN" altLang="en-US" dirty="0"/>
              <a:t> 结构比较复杂和耗时，可能需要重新配置整个拓扑。</a:t>
            </a:r>
          </a:p>
          <a:p>
            <a:r>
              <a:rPr lang="zh-CN" altLang="en-US" b="1" dirty="0"/>
              <a:t>负载均衡问题</a:t>
            </a:r>
            <a:r>
              <a:rPr lang="zh-CN" altLang="en-US" dirty="0"/>
              <a:t>：</a:t>
            </a:r>
            <a:r>
              <a:rPr lang="en-US" altLang="zh-CN" dirty="0"/>
              <a:t>Clos</a:t>
            </a:r>
            <a:r>
              <a:rPr lang="zh-CN" altLang="en-US" dirty="0"/>
              <a:t>网络在任意两个节点之间提供更多路径，从而实现负载均衡和冗余；虽然</a:t>
            </a:r>
            <a:r>
              <a:rPr lang="en-US" altLang="zh-CN" dirty="0"/>
              <a:t>3D Tours</a:t>
            </a:r>
            <a:r>
              <a:rPr lang="zh-CN" altLang="en-US" dirty="0"/>
              <a:t>结构也提供多路径冗余，但显而易见</a:t>
            </a:r>
            <a:r>
              <a:rPr lang="en-US" altLang="zh-CN" dirty="0"/>
              <a:t>Clos</a:t>
            </a:r>
            <a:r>
              <a:rPr lang="zh-CN" altLang="en-US" dirty="0"/>
              <a:t>的替代路径数量更多，具体取决于网络的配置。</a:t>
            </a:r>
          </a:p>
        </p:txBody>
      </p:sp>
    </p:spTree>
    <p:extLst>
      <p:ext uri="{BB962C8B-B14F-4D97-AF65-F5344CB8AC3E}">
        <p14:creationId xmlns:p14="http://schemas.microsoft.com/office/powerpoint/2010/main" val="21391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12112"/>
            <a:ext cx="11161239" cy="4798408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zh-CN" altLang="en-US" sz="1800" dirty="0"/>
              <a:t>模型的演进总是要比芯片的设计迭代更快，</a:t>
            </a:r>
            <a:r>
              <a:rPr lang="zh-CN" altLang="en-US" sz="1800" dirty="0">
                <a:ea typeface="+mj-ea"/>
              </a:rPr>
              <a:t>随着大模型涌现，支持主要依赖</a:t>
            </a:r>
            <a:r>
              <a:rPr lang="en-US" altLang="zh-CN" sz="1800" dirty="0">
                <a:ea typeface="+mj-ea"/>
              </a:rPr>
              <a:t>AI</a:t>
            </a:r>
            <a:r>
              <a:rPr lang="zh-CN" altLang="en-US" sz="1800" dirty="0">
                <a:ea typeface="+mj-ea"/>
              </a:rPr>
              <a:t>计算集群，而非提高单芯片能力（单芯片</a:t>
            </a:r>
            <a:r>
              <a:rPr lang="en-US" altLang="zh-CN" sz="1800" dirty="0">
                <a:ea typeface="+mj-ea"/>
              </a:rPr>
              <a:t>FLOPS</a:t>
            </a:r>
            <a:r>
              <a:rPr lang="zh-CN" altLang="en-US" sz="1800" dirty="0">
                <a:ea typeface="+mj-ea"/>
              </a:rPr>
              <a:t>没那么香），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 </a:t>
            </a: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C00000"/>
                </a:solidFill>
              </a:rPr>
              <a:t>高效互联和规模化的支持</a:t>
            </a:r>
            <a:r>
              <a:rPr lang="zh-CN" altLang="en-US" sz="1800" dirty="0">
                <a:solidFill>
                  <a:srgbClr val="C00000"/>
                </a:solidFill>
                <a:ea typeface="+mj-ea"/>
              </a:rPr>
              <a:t>。</a:t>
            </a:r>
            <a:endParaRPr lang="en-US" altLang="zh-CN" sz="1800" dirty="0">
              <a:solidFill>
                <a:srgbClr val="C00000"/>
              </a:solidFill>
              <a:ea typeface="+mj-ea"/>
            </a:endParaRPr>
          </a:p>
          <a:p>
            <a:pPr>
              <a:spcAft>
                <a:spcPts val="800"/>
              </a:spcAft>
            </a:pPr>
            <a:r>
              <a:rPr lang="zh-CN" altLang="en-US" sz="1800" dirty="0">
                <a:solidFill>
                  <a:srgbClr val="C00000"/>
                </a:solidFill>
              </a:rPr>
              <a:t>算法</a:t>
            </a:r>
            <a:r>
              <a:rPr lang="en-US" altLang="zh-CN" sz="1800" dirty="0">
                <a:solidFill>
                  <a:srgbClr val="C00000"/>
                </a:solidFill>
              </a:rPr>
              <a:t>-</a:t>
            </a:r>
            <a:r>
              <a:rPr lang="zh-CN" altLang="en-US" sz="1800" dirty="0">
                <a:solidFill>
                  <a:srgbClr val="C00000"/>
                </a:solidFill>
              </a:rPr>
              <a:t>芯片协同设计</a:t>
            </a:r>
            <a:r>
              <a:rPr lang="zh-CN" altLang="en-US" sz="1800" dirty="0"/>
              <a:t>是</a:t>
            </a:r>
            <a:r>
              <a:rPr lang="en-US" altLang="zh-CN" sz="1800" dirty="0"/>
              <a:t>TPU v4</a:t>
            </a:r>
            <a:r>
              <a:rPr lang="zh-CN" altLang="en-US" sz="1800" dirty="0"/>
              <a:t>的灵魂，</a:t>
            </a:r>
            <a:r>
              <a:rPr lang="zh-CN" altLang="en-US" sz="1800" dirty="0">
                <a:ea typeface="+mj-ea"/>
              </a:rPr>
              <a:t>人工智能芯片与算法之间的结合继续保持紧密关系。包括对于新数据格式（</a:t>
            </a:r>
            <a:r>
              <a:rPr lang="en-US" altLang="zh-CN" sz="1800" dirty="0">
                <a:ea typeface="+mj-ea"/>
              </a:rPr>
              <a:t>HF32/BF16</a:t>
            </a:r>
            <a:r>
              <a:rPr lang="zh-CN" altLang="en-US" sz="1800" dirty="0">
                <a:ea typeface="+mj-ea"/>
              </a:rPr>
              <a:t>）支持，对于稀疏计算支持，对于模型关键算法专用加速器。</a:t>
            </a:r>
            <a:endParaRPr lang="en-US" altLang="zh-CN" sz="1800" dirty="0">
              <a:ea typeface="+mj-ea"/>
            </a:endParaRPr>
          </a:p>
          <a:p>
            <a:pPr>
              <a:spcAft>
                <a:spcPts val="800"/>
              </a:spcAft>
            </a:pPr>
            <a:r>
              <a:rPr lang="en-US" altLang="zh-CN" sz="1800" dirty="0">
                <a:ea typeface="+mj-ea"/>
              </a:rPr>
              <a:t>Benchmark</a:t>
            </a:r>
            <a:r>
              <a:rPr lang="zh-CN" altLang="en-US" sz="1800" dirty="0">
                <a:ea typeface="+mj-ea"/>
              </a:rPr>
              <a:t> 之外很多生产环境的性能指标都无法直观评测，</a:t>
            </a:r>
            <a:r>
              <a:rPr lang="en-US" altLang="zh-CN" sz="1800" dirty="0">
                <a:ea typeface="+mj-ea"/>
              </a:rPr>
              <a:t>XLA</a:t>
            </a:r>
            <a:r>
              <a:rPr lang="zh-CN" altLang="en-US" sz="1800" dirty="0">
                <a:ea typeface="+mj-ea"/>
              </a:rPr>
              <a:t> 编译器的优化效益也难以直观评测。到底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真的那么香吗？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F50105-BAB1-B040-8289-FA9D5418C9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B7AA-781F-2E44-92EE-019F610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引用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3542E-2639-BF4F-BEB0-0F6769680B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u="sng" dirty="0" err="1">
                <a:solidFill>
                  <a:srgbClr val="0432FF"/>
                </a:solidFill>
              </a:rPr>
              <a:t>Jouppi</a:t>
            </a:r>
            <a:r>
              <a:rPr kumimoji="1" lang="en-US" altLang="zh-CN" u="sng" dirty="0">
                <a:solidFill>
                  <a:srgbClr val="0432FF"/>
                </a:solidFill>
              </a:rPr>
              <a:t>, Norm, et al. "</a:t>
            </a:r>
            <a:r>
              <a:rPr kumimoji="1" lang="en-US" altLang="zh-CN" u="sng" dirty="0" err="1">
                <a:solidFill>
                  <a:srgbClr val="0432FF"/>
                </a:solidFill>
              </a:rPr>
              <a:t>Tpu</a:t>
            </a:r>
            <a:r>
              <a:rPr kumimoji="1" lang="en-US" altLang="zh-CN" u="sng" dirty="0">
                <a:solidFill>
                  <a:srgbClr val="0432FF"/>
                </a:solidFill>
              </a:rPr>
              <a:t> v4: An optically reconfigurable supercomputer for machine learning with hardware support for embeddings." Proceedings of the 50th Annual International Symposium on Computer Architecture. 2023.</a:t>
            </a:r>
          </a:p>
          <a:p>
            <a:r>
              <a:rPr kumimoji="1" lang="en-US" altLang="zh-CN" dirty="0">
                <a:hlinkClick r:id="rId2"/>
              </a:rPr>
              <a:t>https://mp.weixin.qq.com/s/xq4G52YA4xo20X0Jo1KRmg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https://mp.weixin.qq.com/s/XK6-p6ocjq5XXx5AvGD9Lg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https://www.nextplatform.com/2022/10/11/deep-dive-on-googles-exascale-tpuv4-ai-systems/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https://unwire.pro/2018/01/06/google-ai-and-tpu/news/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https://www.zhihu.com/question/594797182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https://blog.csdn.net/df12138/article/details/127045083</a:t>
            </a:r>
            <a:endParaRPr kumimoji="1" lang="en-US" altLang="zh-CN" dirty="0"/>
          </a:p>
          <a:p>
            <a:r>
              <a:rPr kumimoji="1" lang="en-US" altLang="zh-CN" dirty="0">
                <a:hlinkClick r:id="rId8"/>
              </a:rPr>
              <a:t>https://www.youtube.com/watch?v=VQoyypYTz2U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https://zhuanlan.zhihu.com/p/564158324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https://www.cnblogs.com/sea-wind/p/10993958.html</a:t>
            </a:r>
            <a:endParaRPr kumimoji="1" lang="en-US" altLang="zh-CN" dirty="0"/>
          </a:p>
          <a:p>
            <a:r>
              <a:rPr kumimoji="1" lang="en-US" altLang="zh-CN" dirty="0">
                <a:hlinkClick r:id="rId11"/>
              </a:rPr>
              <a:t>https://cacm.acm.org/magazines/2020/7/245702-a-domain-specific-supercomputer-for-training-deep-neural-networks/fulltext?mobile=false</a:t>
            </a:r>
            <a:endParaRPr kumimoji="1" lang="en-US" altLang="zh-CN" dirty="0"/>
          </a:p>
          <a:p>
            <a:r>
              <a:rPr kumimoji="1" lang="en-US" altLang="zh-CN" dirty="0">
                <a:hlinkClick r:id="rId12"/>
              </a:rPr>
              <a:t>https://www.top500.org/news/google-reveals-major-upgrade-and-expanded-role-for-tpu/</a:t>
            </a:r>
            <a:endParaRPr kumimoji="1" lang="en-US" altLang="zh-CN" dirty="0"/>
          </a:p>
          <a:p>
            <a:r>
              <a:rPr kumimoji="1" lang="en-US" altLang="zh-CN" dirty="0">
                <a:hlinkClick r:id="rId13"/>
              </a:rPr>
              <a:t>https://baijiahao.baidu.com/s?id=1762327109978922365&amp;wfr=spider&amp;for=pc</a:t>
            </a:r>
            <a:endParaRPr kumimoji="1" lang="en-US" altLang="zh-CN" dirty="0"/>
          </a:p>
          <a:p>
            <a:r>
              <a:rPr kumimoji="1" lang="en-US" altLang="zh-CN" dirty="0">
                <a:hlinkClick r:id="rId14"/>
              </a:rPr>
              <a:t>https://baijiahao.baidu.com/s?id=1762787905708085293&amp;wfr=spider&amp;for=pc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754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/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45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After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4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Years,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TPU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Be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back</a:t>
            </a:r>
            <a:endParaRPr kumimoji="1" lang="zh-CN" altLang="en-US" b="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C44A8-A065-BB40-A418-A9E3405A4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看时间：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(2018)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TPUv4(2022)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，中间隔了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4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年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看竞品：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NV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发布了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Volta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Amber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Hopper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一共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代架构，越来越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看框架：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TensorFlow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已经沉寂，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PyTorch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成为了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框架的王者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看技术：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大模型涌现对大模型算力的需求和消耗</a:t>
            </a:r>
            <a:endParaRPr kumimoji="1"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架构图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22255</TotalTime>
  <Words>2843</Words>
  <Application>Microsoft Macintosh PowerPoint</Application>
  <PresentationFormat>自定义</PresentationFormat>
  <Paragraphs>219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TPU历代芯片</vt:lpstr>
      <vt:lpstr>After 4 Years, TPU Be back</vt:lpstr>
      <vt:lpstr>PowerPoint 演示文稿</vt:lpstr>
      <vt:lpstr>PowerPoint 演示文稿</vt:lpstr>
      <vt:lpstr>TPU v4 架构图</vt:lpstr>
      <vt:lpstr>TPU v4 产品</vt:lpstr>
      <vt:lpstr>Sparse Core：Embedding 层理解</vt:lpstr>
      <vt:lpstr>Sparse Core：Embedding 层理解 (搜推)</vt:lpstr>
      <vt:lpstr>Sparse Core：Embedding 层理解 (NLP)</vt:lpstr>
      <vt:lpstr>Sparse Core：支持 Embedding 并行</vt:lpstr>
      <vt:lpstr>Sparse Core：核心架构</vt:lpstr>
      <vt:lpstr>3D torus 互联方式</vt:lpstr>
      <vt:lpstr>3D torus 互联方式</vt:lpstr>
      <vt:lpstr>PowerPoint 演示文稿</vt:lpstr>
      <vt:lpstr>PowerPoint 演示文稿</vt:lpstr>
      <vt:lpstr>TPU v4: An Optically Reconfigurable Supercomputer for Machine Learning with Hardware Support for Embeddings</vt:lpstr>
      <vt:lpstr>TPU v4 POD 拓扑结构：基本组成</vt:lpstr>
      <vt:lpstr>TPU v4 POD 拓扑结构：迎来光互联</vt:lpstr>
      <vt:lpstr>TPU v4 POD 拓扑结构：基本组成</vt:lpstr>
      <vt:lpstr>PowerPoint 演示文稿</vt:lpstr>
      <vt:lpstr>对标NV计算集群</vt:lpstr>
      <vt:lpstr>对标NV计算集群</vt:lpstr>
      <vt:lpstr>TPU v4 POD</vt:lpstr>
      <vt:lpstr>TPU v4 POD</vt:lpstr>
      <vt:lpstr>TPU v4 POD 测评</vt:lpstr>
      <vt:lpstr>PowerPoint 演示文稿</vt:lpstr>
      <vt:lpstr>光路开关芯片 Palomar</vt:lpstr>
      <vt:lpstr>2D MEMS 阵列</vt:lpstr>
      <vt:lpstr>Google 自研光路开关芯片 Palomar 工作原理</vt:lpstr>
      <vt:lpstr>Google 自研光路开关芯片 Palomar 实物图</vt:lpstr>
      <vt:lpstr>Palomar OCS </vt:lpstr>
      <vt:lpstr>Palomar OCS </vt:lpstr>
      <vt:lpstr>PowerPoint 演示文稿</vt:lpstr>
      <vt:lpstr>优点</vt:lpstr>
      <vt:lpstr>缺点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6132</cp:revision>
  <dcterms:created xsi:type="dcterms:W3CDTF">2020-08-28T08:44:19Z</dcterms:created>
  <dcterms:modified xsi:type="dcterms:W3CDTF">2023-10-23T15:45:17Z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